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itchFamily="34" charset="0"/>
      <p:regular r:id="rId9"/>
      <p:bold r:id="rId10"/>
      <p:italic r:id="rId11"/>
      <p:boldItalic r:id="rId12"/>
    </p:embeddedFont>
    <p:embeddedFont>
      <p:font typeface="DM Sans Italics" charset="0"/>
      <p:regular r:id="rId13"/>
    </p:embeddedFont>
    <p:embeddedFont>
      <p:font typeface="DM Sans" charset="0"/>
      <p:regular r:id="rId14"/>
    </p:embeddedFont>
    <p:embeddedFont>
      <p:font typeface="DM Sans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1" d="100"/>
          <a:sy n="41" d="100"/>
        </p:scale>
        <p:origin x="-812" y="-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2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svg"/><Relationship Id="rId4" Type="http://schemas.openxmlformats.org/officeDocument/2006/relationships/image" Target="../media/image2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67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alphaModFix amt="67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00240" y="3134465"/>
            <a:ext cx="4018070" cy="4018070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 cstate="print"/>
              <a:stretch>
                <a:fillRect l="223" r="2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18714" y="236326"/>
            <a:ext cx="3604814" cy="2027708"/>
          </a:xfrm>
          <a:custGeom>
            <a:avLst/>
            <a:gdLst/>
            <a:ahLst/>
            <a:cxnLst/>
            <a:rect l="l" t="t" r="r" b="b"/>
            <a:pathLst>
              <a:path w="3604814" h="2027708">
                <a:moveTo>
                  <a:pt x="0" y="0"/>
                </a:moveTo>
                <a:lnTo>
                  <a:pt x="3604814" y="0"/>
                </a:lnTo>
                <a:lnTo>
                  <a:pt x="3604814" y="2027708"/>
                </a:lnTo>
                <a:lnTo>
                  <a:pt x="0" y="2027708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 t="-16666" b="-16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505619" y="4508769"/>
            <a:ext cx="9400328" cy="129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85">
                <a:solidFill>
                  <a:srgbClr val="FF66C4"/>
                </a:solidFill>
                <a:latin typeface="Now Bold"/>
              </a:rPr>
              <a:t>INCREASING COMMUNITY BASED FIRE MANAGEMENT OPPURTUNITIES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5619" y="3681601"/>
            <a:ext cx="6132633" cy="70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4"/>
              </a:lnSpc>
            </a:pPr>
            <a:r>
              <a:rPr lang="en-US" sz="4111">
                <a:solidFill>
                  <a:srgbClr val="FFFAEB"/>
                </a:solidFill>
                <a:latin typeface="Now Bold"/>
              </a:rPr>
              <a:t>MANAGING FIRE: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593" y="6716757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Team Cryogenics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2250" y="226801"/>
            <a:ext cx="3092414" cy="78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 spc="-50">
                <a:solidFill>
                  <a:srgbClr val="FFFAEB"/>
                </a:solidFill>
                <a:latin typeface="DM Sans Italics"/>
              </a:rPr>
              <a:t>NASA Space apps challenge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844270" y="1009650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2305164" y="1478237"/>
            <a:ext cx="3884228" cy="2903399"/>
            <a:chOff x="0" y="0"/>
            <a:chExt cx="1683022" cy="12580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3022" cy="1258033"/>
            </a:xfrm>
            <a:custGeom>
              <a:avLst/>
              <a:gdLst/>
              <a:ahLst/>
              <a:cxnLst/>
              <a:rect l="l" t="t" r="r" b="b"/>
              <a:pathLst>
                <a:path w="1683022" h="1258033">
                  <a:moveTo>
                    <a:pt x="61333" y="0"/>
                  </a:moveTo>
                  <a:lnTo>
                    <a:pt x="1621689" y="0"/>
                  </a:lnTo>
                  <a:cubicBezTo>
                    <a:pt x="1637956" y="0"/>
                    <a:pt x="1653556" y="6462"/>
                    <a:pt x="1665058" y="17964"/>
                  </a:cubicBezTo>
                  <a:cubicBezTo>
                    <a:pt x="1676561" y="29466"/>
                    <a:pt x="1683022" y="45067"/>
                    <a:pt x="1683022" y="61333"/>
                  </a:cubicBezTo>
                  <a:lnTo>
                    <a:pt x="1683022" y="1196699"/>
                  </a:lnTo>
                  <a:cubicBezTo>
                    <a:pt x="1683022" y="1212966"/>
                    <a:pt x="1676561" y="1228566"/>
                    <a:pt x="1665058" y="1240068"/>
                  </a:cubicBezTo>
                  <a:cubicBezTo>
                    <a:pt x="1653556" y="1251571"/>
                    <a:pt x="1637956" y="1258033"/>
                    <a:pt x="1621689" y="1258033"/>
                  </a:cubicBezTo>
                  <a:lnTo>
                    <a:pt x="61333" y="1258033"/>
                  </a:lnTo>
                  <a:cubicBezTo>
                    <a:pt x="45067" y="1258033"/>
                    <a:pt x="29466" y="1251571"/>
                    <a:pt x="17964" y="1240068"/>
                  </a:cubicBezTo>
                  <a:cubicBezTo>
                    <a:pt x="6462" y="1228566"/>
                    <a:pt x="0" y="1212966"/>
                    <a:pt x="0" y="1196699"/>
                  </a:cubicBezTo>
                  <a:lnTo>
                    <a:pt x="0" y="61333"/>
                  </a:lnTo>
                  <a:cubicBezTo>
                    <a:pt x="0" y="45067"/>
                    <a:pt x="6462" y="29466"/>
                    <a:pt x="17964" y="17964"/>
                  </a:cubicBezTo>
                  <a:cubicBezTo>
                    <a:pt x="29466" y="6462"/>
                    <a:pt x="45067" y="0"/>
                    <a:pt x="613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04585" y="1570223"/>
            <a:ext cx="4946142" cy="2903399"/>
            <a:chOff x="0" y="0"/>
            <a:chExt cx="2143146" cy="1258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43146" cy="1258033"/>
            </a:xfrm>
            <a:custGeom>
              <a:avLst/>
              <a:gdLst/>
              <a:ahLst/>
              <a:cxnLst/>
              <a:rect l="l" t="t" r="r" b="b"/>
              <a:pathLst>
                <a:path w="2143146" h="1258033">
                  <a:moveTo>
                    <a:pt x="48523" y="0"/>
                  </a:moveTo>
                  <a:lnTo>
                    <a:pt x="2094624" y="0"/>
                  </a:lnTo>
                  <a:cubicBezTo>
                    <a:pt x="2121422" y="0"/>
                    <a:pt x="2143146" y="21724"/>
                    <a:pt x="2143146" y="48523"/>
                  </a:cubicBezTo>
                  <a:lnTo>
                    <a:pt x="2143146" y="1209510"/>
                  </a:lnTo>
                  <a:cubicBezTo>
                    <a:pt x="2143146" y="1236308"/>
                    <a:pt x="2121422" y="1258033"/>
                    <a:pt x="2094624" y="1258033"/>
                  </a:cubicBezTo>
                  <a:lnTo>
                    <a:pt x="48523" y="1258033"/>
                  </a:lnTo>
                  <a:cubicBezTo>
                    <a:pt x="21724" y="1258033"/>
                    <a:pt x="0" y="1236308"/>
                    <a:pt x="0" y="1209510"/>
                  </a:cubicBezTo>
                  <a:lnTo>
                    <a:pt x="0" y="48523"/>
                  </a:lnTo>
                  <a:cubicBezTo>
                    <a:pt x="0" y="21724"/>
                    <a:pt x="21724" y="0"/>
                    <a:pt x="485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51620" y="1579748"/>
            <a:ext cx="4165560" cy="2903399"/>
            <a:chOff x="0" y="0"/>
            <a:chExt cx="1804923" cy="1258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04923" cy="1258033"/>
            </a:xfrm>
            <a:custGeom>
              <a:avLst/>
              <a:gdLst/>
              <a:ahLst/>
              <a:cxnLst/>
              <a:rect l="l" t="t" r="r" b="b"/>
              <a:pathLst>
                <a:path w="1804923" h="1258033">
                  <a:moveTo>
                    <a:pt x="57615" y="0"/>
                  </a:moveTo>
                  <a:lnTo>
                    <a:pt x="1747308" y="0"/>
                  </a:lnTo>
                  <a:cubicBezTo>
                    <a:pt x="1762588" y="0"/>
                    <a:pt x="1777243" y="6070"/>
                    <a:pt x="1788048" y="16875"/>
                  </a:cubicBezTo>
                  <a:cubicBezTo>
                    <a:pt x="1798853" y="27680"/>
                    <a:pt x="1804923" y="42335"/>
                    <a:pt x="1804923" y="57615"/>
                  </a:cubicBezTo>
                  <a:lnTo>
                    <a:pt x="1804923" y="1200417"/>
                  </a:lnTo>
                  <a:cubicBezTo>
                    <a:pt x="1804923" y="1215698"/>
                    <a:pt x="1798853" y="1230353"/>
                    <a:pt x="1788048" y="1241157"/>
                  </a:cubicBezTo>
                  <a:cubicBezTo>
                    <a:pt x="1777243" y="1251962"/>
                    <a:pt x="1762588" y="1258033"/>
                    <a:pt x="1747308" y="1258033"/>
                  </a:cubicBezTo>
                  <a:lnTo>
                    <a:pt x="57615" y="1258033"/>
                  </a:lnTo>
                  <a:cubicBezTo>
                    <a:pt x="42335" y="1258033"/>
                    <a:pt x="27680" y="1251962"/>
                    <a:pt x="16875" y="1241157"/>
                  </a:cubicBezTo>
                  <a:cubicBezTo>
                    <a:pt x="6070" y="1230353"/>
                    <a:pt x="0" y="1215698"/>
                    <a:pt x="0" y="1200417"/>
                  </a:cubicBezTo>
                  <a:lnTo>
                    <a:pt x="0" y="57615"/>
                  </a:lnTo>
                  <a:cubicBezTo>
                    <a:pt x="0" y="42335"/>
                    <a:pt x="6070" y="27680"/>
                    <a:pt x="16875" y="16875"/>
                  </a:cubicBezTo>
                  <a:cubicBezTo>
                    <a:pt x="27680" y="6070"/>
                    <a:pt x="42335" y="0"/>
                    <a:pt x="576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495903" y="5143500"/>
            <a:ext cx="5782550" cy="3848024"/>
          </a:xfrm>
          <a:custGeom>
            <a:avLst/>
            <a:gdLst/>
            <a:ahLst/>
            <a:cxnLst/>
            <a:rect l="l" t="t" r="r" b="b"/>
            <a:pathLst>
              <a:path w="5782550" h="3848024">
                <a:moveTo>
                  <a:pt x="0" y="0"/>
                </a:moveTo>
                <a:lnTo>
                  <a:pt x="5782550" y="0"/>
                </a:lnTo>
                <a:lnTo>
                  <a:pt x="5782550" y="3848024"/>
                </a:lnTo>
                <a:lnTo>
                  <a:pt x="0" y="3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5212797" y="187924"/>
            <a:ext cx="7424256" cy="77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Problem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13892" y="1605060"/>
            <a:ext cx="3666771" cy="277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527">
                <a:solidFill>
                  <a:srgbClr val="FFFFFF"/>
                </a:solidFill>
                <a:latin typeface="DM Sans"/>
              </a:rPr>
              <a:t>NASA’s satellite-derived active fire data are freely available and provide valuable information to a wide range of users.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25496" y="1635900"/>
            <a:ext cx="4760809" cy="277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527">
                <a:solidFill>
                  <a:srgbClr val="FFFFFF"/>
                </a:solidFill>
                <a:latin typeface="DM Sans"/>
              </a:rPr>
              <a:t>However, as wildfires continue to increase in frequency, number, and size, the need for more diverse stakeholder groups to understand and use these data is rapidly expanding.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01015" y="1635900"/>
            <a:ext cx="3666771" cy="277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527">
                <a:solidFill>
                  <a:srgbClr val="FFFFFF"/>
                </a:solidFill>
                <a:latin typeface="DM Sans"/>
              </a:rPr>
              <a:t>Wildfires can have many negative impacts including a loss of biodiversity, poor air quality, increased soil erosion and landslides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242388" y="1330433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4118236" y="2235438"/>
            <a:ext cx="10638476" cy="30254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6722466" y="1294845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82088" y="1294845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56708" y="1294845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89442" y="1581849"/>
            <a:ext cx="981744" cy="1249906"/>
          </a:xfrm>
          <a:custGeom>
            <a:avLst/>
            <a:gdLst/>
            <a:ahLst/>
            <a:cxnLst/>
            <a:rect l="l" t="t" r="r" b="b"/>
            <a:pathLst>
              <a:path w="981744" h="1249906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7064561" y="1581849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1488531" y="1656211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5204481" y="1723346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49"/>
                </a:lnTo>
                <a:lnTo>
                  <a:pt x="0" y="101884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4835354" y="-83712"/>
            <a:ext cx="8617293" cy="82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What is our solution?</a:t>
            </a:r>
          </a:p>
        </p:txBody>
      </p:sp>
      <p:sp>
        <p:nvSpPr>
          <p:cNvPr id="21" name="Freeform 21"/>
          <p:cNvSpPr/>
          <p:nvPr/>
        </p:nvSpPr>
        <p:spPr>
          <a:xfrm>
            <a:off x="-4285093" y="6437759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3" y="0"/>
                </a:lnTo>
                <a:lnTo>
                  <a:pt x="8403333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13385971" y="-8115300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09"/>
                </a:lnTo>
                <a:lnTo>
                  <a:pt x="0" y="11445409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5844270" y="682437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9144000" y="5656665"/>
            <a:ext cx="7418177" cy="4151754"/>
          </a:xfrm>
          <a:custGeom>
            <a:avLst/>
            <a:gdLst/>
            <a:ahLst/>
            <a:cxnLst/>
            <a:rect l="l" t="t" r="r" b="b"/>
            <a:pathLst>
              <a:path w="7418177" h="4151754">
                <a:moveTo>
                  <a:pt x="0" y="0"/>
                </a:moveTo>
                <a:lnTo>
                  <a:pt x="7418177" y="0"/>
                </a:lnTo>
                <a:lnTo>
                  <a:pt x="7418177" y="4151754"/>
                </a:lnTo>
                <a:lnTo>
                  <a:pt x="0" y="4151754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897638" y="5707777"/>
            <a:ext cx="7700679" cy="4043492"/>
          </a:xfrm>
          <a:custGeom>
            <a:avLst/>
            <a:gdLst/>
            <a:ahLst/>
            <a:cxnLst/>
            <a:rect l="l" t="t" r="r" b="b"/>
            <a:pathLst>
              <a:path w="7700679" h="4501281">
                <a:moveTo>
                  <a:pt x="0" y="0"/>
                </a:moveTo>
                <a:lnTo>
                  <a:pt x="7700679" y="0"/>
                </a:lnTo>
                <a:lnTo>
                  <a:pt x="7700679" y="4501281"/>
                </a:lnTo>
                <a:lnTo>
                  <a:pt x="0" y="450128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749869" y="4296815"/>
            <a:ext cx="2689442" cy="8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752" lvl="1" indent="-166876" algn="ctr">
              <a:lnSpc>
                <a:spcPts val="2256"/>
              </a:lnSpc>
              <a:buFont typeface="Arial"/>
              <a:buChar char="•"/>
            </a:pPr>
            <a:r>
              <a:rPr lang="en-US" sz="1545">
                <a:solidFill>
                  <a:srgbClr val="FFFFFF"/>
                </a:solidFill>
                <a:latin typeface="DM Sans"/>
              </a:rPr>
              <a:t>A drone based software is developed for surveillance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89442" y="3350353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25286" y="4126559"/>
            <a:ext cx="2270212" cy="8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752" lvl="1" indent="-166876" algn="ctr">
              <a:lnSpc>
                <a:spcPts val="2256"/>
              </a:lnSpc>
              <a:buFont typeface="Arial"/>
              <a:buChar char="•"/>
            </a:pPr>
            <a:r>
              <a:rPr lang="en-US" sz="1545">
                <a:solidFill>
                  <a:srgbClr val="FFFFFF"/>
                </a:solidFill>
                <a:latin typeface="DM Sans"/>
              </a:rPr>
              <a:t>Autonomous charging system for drones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20648" y="3389647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84908" y="4046996"/>
            <a:ext cx="2270212" cy="11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752" lvl="1" indent="-166876" algn="ctr">
              <a:lnSpc>
                <a:spcPts val="2256"/>
              </a:lnSpc>
              <a:buFont typeface="Arial"/>
              <a:buChar char="•"/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Four power stations  would be placed with emission </a:t>
            </a:r>
            <a:r>
              <a:rPr lang="en-IN" sz="1545" dirty="0">
                <a:solidFill>
                  <a:srgbClr val="FFFFFF"/>
                </a:solidFill>
                <a:latin typeface="DM Sans"/>
              </a:rPr>
              <a:t>of frequency </a:t>
            </a:r>
            <a:endParaRPr lang="en-US" sz="15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52819" y="3399172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62348" y="4126559"/>
            <a:ext cx="2270212" cy="116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752" lvl="1" indent="-166876" algn="ctr">
              <a:lnSpc>
                <a:spcPts val="2256"/>
              </a:lnSpc>
              <a:buFont typeface="Arial"/>
              <a:buChar char="•"/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Our drones have three mode (search mode, track mode , charging mode)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204481" y="3399172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457520" y="1560523"/>
            <a:ext cx="5372960" cy="90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IDEATE</a:t>
            </a:r>
          </a:p>
        </p:txBody>
      </p:sp>
      <p:sp>
        <p:nvSpPr>
          <p:cNvPr id="6" name="AutoShape 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28700" y="2172309"/>
            <a:ext cx="1390737" cy="1390737"/>
          </a:xfrm>
          <a:custGeom>
            <a:avLst/>
            <a:gdLst/>
            <a:ahLst/>
            <a:cxnLst/>
            <a:rect l="l" t="t" r="r" b="b"/>
            <a:pathLst>
              <a:path w="1390737" h="1390737">
                <a:moveTo>
                  <a:pt x="0" y="0"/>
                </a:moveTo>
                <a:lnTo>
                  <a:pt x="1390737" y="0"/>
                </a:lnTo>
                <a:lnTo>
                  <a:pt x="1390737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789970" y="3529430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107509" y="3496372"/>
            <a:ext cx="5439306" cy="253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709" dirty="0">
                <a:solidFill>
                  <a:srgbClr val="FFFFFF"/>
                </a:solidFill>
                <a:latin typeface="DM Sans"/>
              </a:rPr>
              <a:t>Idea is to create a deep learning model to analyze thermal images. This model is then incorporated in the drones through which forest fire monitoring is done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00753"/>
            <a:ext cx="4157617" cy="6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7"/>
              </a:lnSpc>
            </a:pPr>
            <a:r>
              <a:rPr lang="en-US" sz="4134">
                <a:solidFill>
                  <a:srgbClr val="B100E8"/>
                </a:solidFill>
                <a:latin typeface="Now Bold"/>
              </a:rPr>
              <a:t>IDEA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9495042" y="5067300"/>
            <a:ext cx="4670877" cy="201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2811">
                <a:solidFill>
                  <a:srgbClr val="FFFFFF"/>
                </a:solidFill>
                <a:latin typeface="DM Sans"/>
              </a:rPr>
              <a:t> Autonomous flight drones with automatic charging module using deep learning to detect the fire in forest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23814" y="4241871"/>
            <a:ext cx="3413332" cy="56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INNOVATION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8344763" y="4442007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109109" y="1961862"/>
            <a:ext cx="4775541" cy="49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 Bold"/>
              </a:rPr>
              <a:t>-FRONT END</a:t>
            </a:r>
          </a:p>
        </p:txBody>
      </p:sp>
      <p:sp>
        <p:nvSpPr>
          <p:cNvPr id="5" name="Freeform 5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132003" y="2294341"/>
            <a:ext cx="2011997" cy="2011997"/>
          </a:xfrm>
          <a:custGeom>
            <a:avLst/>
            <a:gdLst/>
            <a:ahLst/>
            <a:cxnLst/>
            <a:rect l="l" t="t" r="r" b="b"/>
            <a:pathLst>
              <a:path w="2011997" h="2011997">
                <a:moveTo>
                  <a:pt x="0" y="0"/>
                </a:moveTo>
                <a:lnTo>
                  <a:pt x="2011997" y="0"/>
                </a:lnTo>
                <a:lnTo>
                  <a:pt x="2011997" y="2011997"/>
                </a:lnTo>
                <a:lnTo>
                  <a:pt x="0" y="201199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109109" y="4239663"/>
            <a:ext cx="4775541" cy="49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 Bold"/>
              </a:rPr>
              <a:t>-BACK END</a:t>
            </a:r>
          </a:p>
        </p:txBody>
      </p:sp>
      <p:sp>
        <p:nvSpPr>
          <p:cNvPr id="9" name="AutoShape 9"/>
          <p:cNvSpPr/>
          <p:nvPr/>
        </p:nvSpPr>
        <p:spPr>
          <a:xfrm>
            <a:off x="5081927" y="2058671"/>
            <a:ext cx="12655771" cy="1131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5082451" y="4325388"/>
            <a:ext cx="12655771" cy="1131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550189" y="5143500"/>
            <a:ext cx="3305479" cy="1166640"/>
          </a:xfrm>
          <a:custGeom>
            <a:avLst/>
            <a:gdLst/>
            <a:ahLst/>
            <a:cxnLst/>
            <a:rect l="l" t="t" r="r" b="b"/>
            <a:pathLst>
              <a:path w="3305479" h="1166640">
                <a:moveTo>
                  <a:pt x="0" y="0"/>
                </a:moveTo>
                <a:lnTo>
                  <a:pt x="3305480" y="0"/>
                </a:lnTo>
                <a:lnTo>
                  <a:pt x="3305480" y="1166640"/>
                </a:lnTo>
                <a:lnTo>
                  <a:pt x="0" y="116664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5777784" y="4984969"/>
            <a:ext cx="2708438" cy="1483702"/>
          </a:xfrm>
          <a:custGeom>
            <a:avLst/>
            <a:gdLst/>
            <a:ahLst/>
            <a:cxnLst/>
            <a:rect l="l" t="t" r="r" b="b"/>
            <a:pathLst>
              <a:path w="2708438" h="1483702">
                <a:moveTo>
                  <a:pt x="0" y="0"/>
                </a:moveTo>
                <a:lnTo>
                  <a:pt x="2708438" y="0"/>
                </a:lnTo>
                <a:lnTo>
                  <a:pt x="2708438" y="1483702"/>
                </a:lnTo>
                <a:lnTo>
                  <a:pt x="0" y="148370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481888" y="5008758"/>
            <a:ext cx="2151822" cy="2151822"/>
          </a:xfrm>
          <a:custGeom>
            <a:avLst/>
            <a:gdLst/>
            <a:ahLst/>
            <a:cxnLst/>
            <a:rect l="l" t="t" r="r" b="b"/>
            <a:pathLst>
              <a:path w="2151822" h="2151822">
                <a:moveTo>
                  <a:pt x="0" y="0"/>
                </a:moveTo>
                <a:lnTo>
                  <a:pt x="2151822" y="0"/>
                </a:lnTo>
                <a:lnTo>
                  <a:pt x="2151822" y="2151821"/>
                </a:lnTo>
                <a:lnTo>
                  <a:pt x="0" y="2151821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5081927" y="7366421"/>
            <a:ext cx="12655771" cy="1131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6584744" y="7879230"/>
            <a:ext cx="2559256" cy="2145419"/>
          </a:xfrm>
          <a:custGeom>
            <a:avLst/>
            <a:gdLst/>
            <a:ahLst/>
            <a:cxnLst/>
            <a:rect l="l" t="t" r="r" b="b"/>
            <a:pathLst>
              <a:path w="2559256" h="2145419">
                <a:moveTo>
                  <a:pt x="0" y="0"/>
                </a:moveTo>
                <a:lnTo>
                  <a:pt x="2559256" y="0"/>
                </a:lnTo>
                <a:lnTo>
                  <a:pt x="2559256" y="2145419"/>
                </a:lnTo>
                <a:lnTo>
                  <a:pt x="0" y="2145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9853519" y="8003561"/>
            <a:ext cx="2865984" cy="2149976"/>
          </a:xfrm>
          <a:custGeom>
            <a:avLst/>
            <a:gdLst/>
            <a:ahLst/>
            <a:cxnLst/>
            <a:rect l="l" t="t" r="r" b="b"/>
            <a:pathLst>
              <a:path w="2865984" h="2149976">
                <a:moveTo>
                  <a:pt x="0" y="0"/>
                </a:moveTo>
                <a:lnTo>
                  <a:pt x="2865984" y="0"/>
                </a:lnTo>
                <a:lnTo>
                  <a:pt x="2865984" y="2149976"/>
                </a:lnTo>
                <a:lnTo>
                  <a:pt x="0" y="2149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3304451" y="8003561"/>
            <a:ext cx="3071603" cy="2202743"/>
          </a:xfrm>
          <a:custGeom>
            <a:avLst/>
            <a:gdLst/>
            <a:ahLst/>
            <a:cxnLst/>
            <a:rect l="l" t="t" r="r" b="b"/>
            <a:pathLst>
              <a:path w="3071603" h="2202743">
                <a:moveTo>
                  <a:pt x="0" y="0"/>
                </a:moveTo>
                <a:lnTo>
                  <a:pt x="3071603" y="0"/>
                </a:lnTo>
                <a:lnTo>
                  <a:pt x="3071603" y="2202743"/>
                </a:lnTo>
                <a:lnTo>
                  <a:pt x="0" y="2202743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3447748" y="-24968"/>
            <a:ext cx="11392505" cy="98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Concepts / Technology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94511" y="2564302"/>
            <a:ext cx="4775541" cy="15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-CSS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-HTML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-Figma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4511" y="4755291"/>
            <a:ext cx="4775541" cy="259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-TensorRT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-OpenCv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-PID controller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-CNN Model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_python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9109" y="7630806"/>
            <a:ext cx="4775541" cy="49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-HARDWARE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94511" y="8146436"/>
            <a:ext cx="4775541" cy="15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-Jetson nano 4G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-TF Luna</a:t>
            </a:r>
          </a:p>
          <a:p>
            <a:pPr>
              <a:lnSpc>
                <a:spcPts val="4154"/>
              </a:lnSpc>
            </a:pPr>
            <a:r>
              <a:rPr lang="en-US" sz="2845">
                <a:solidFill>
                  <a:srgbClr val="FFFFFF"/>
                </a:solidFill>
                <a:latin typeface="DM Sans"/>
              </a:rPr>
              <a:t>-Thermal camera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915774" y="244314"/>
            <a:ext cx="6456452" cy="112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4" y="3423322"/>
            <a:ext cx="6214083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We are going to increase the response time of the 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414" y="2811415"/>
            <a:ext cx="3054282" cy="45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Response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4" y="5736284"/>
            <a:ext cx="11861617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9"/>
              </a:lnSpc>
            </a:pPr>
            <a:r>
              <a:rPr lang="en-US" sz="2999">
                <a:solidFill>
                  <a:srgbClr val="FFFFFF"/>
                </a:solidFill>
                <a:latin typeface="DM Sans"/>
              </a:rPr>
              <a:t>Give the access for local users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9414" y="523038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Execution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6719414" y="8051574"/>
            <a:ext cx="6743902" cy="163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000">
                <a:solidFill>
                  <a:srgbClr val="FFFFFF"/>
                </a:solidFill>
                <a:latin typeface="DM Sans"/>
              </a:rPr>
              <a:t>Carrying sodium azide and sodium bicarbonate to use it as a alternate source for controlling forest fire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9414" y="754991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96434" y="3508191"/>
            <a:ext cx="14277141" cy="89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619">
                <a:solidFill>
                  <a:srgbClr val="FFFFFF"/>
                </a:solidFill>
                <a:latin typeface="Now Bold"/>
              </a:rPr>
              <a:t>Slide 2 Picture citation:</a:t>
            </a:r>
            <a:r>
              <a:rPr lang="en-US" sz="2619">
                <a:solidFill>
                  <a:srgbClr val="B100E8"/>
                </a:solidFill>
                <a:latin typeface="Now Bold"/>
              </a:rPr>
              <a:t> https://www.paperdesk.in/robot-drones-help-detect-and-prevent-ever-increasing-forest-fires/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2825" y="264648"/>
            <a:ext cx="11370537" cy="138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221" y="4493171"/>
            <a:ext cx="14277141" cy="43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619">
                <a:solidFill>
                  <a:srgbClr val="FFFFFF"/>
                </a:solidFill>
                <a:latin typeface="Now Bold"/>
              </a:rPr>
              <a:t>Slide 3 Picture: </a:t>
            </a:r>
            <a:r>
              <a:rPr lang="en-US" sz="2619">
                <a:solidFill>
                  <a:srgbClr val="B100E8"/>
                </a:solidFill>
                <a:latin typeface="Now Bold"/>
              </a:rPr>
              <a:t>Using figma our team created an app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9759" y="2264528"/>
            <a:ext cx="15538677" cy="9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619">
                <a:solidFill>
                  <a:srgbClr val="FFFFFF"/>
                </a:solidFill>
                <a:latin typeface="Now Bold"/>
              </a:rPr>
              <a:t>Problem statement:</a:t>
            </a:r>
            <a:r>
              <a:rPr lang="en-US" sz="2619">
                <a:solidFill>
                  <a:srgbClr val="B100E8"/>
                </a:solidFill>
                <a:latin typeface="Now Bold"/>
              </a:rPr>
              <a:t> https://www.spaceappschallenge.org/2023/challenges/managing-fire-increasing-community-based-fire-management-opportunities/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800" y="5284055"/>
            <a:ext cx="14277141" cy="43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619">
                <a:solidFill>
                  <a:srgbClr val="FFFFFF"/>
                </a:solidFill>
                <a:latin typeface="Now Bold"/>
              </a:rPr>
              <a:t>Slide 4 Ideate:  </a:t>
            </a:r>
            <a:r>
              <a:rPr lang="en-US" sz="2619">
                <a:solidFill>
                  <a:srgbClr val="B100E8"/>
                </a:solidFill>
                <a:latin typeface="Now Bold"/>
              </a:rPr>
              <a:t>https://spectrum.ieee.org/drones-sensors-wildfire-detection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54608" y="6191997"/>
            <a:ext cx="14277141" cy="43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</a:pPr>
            <a:r>
              <a:rPr lang="en-US" sz="2619">
                <a:solidFill>
                  <a:srgbClr val="FFFFFF"/>
                </a:solidFill>
                <a:latin typeface="Now Bold"/>
              </a:rPr>
              <a:t>Slide 5 logos:  </a:t>
            </a:r>
            <a:r>
              <a:rPr lang="en-US" sz="2619">
                <a:solidFill>
                  <a:srgbClr val="B100E8"/>
                </a:solidFill>
                <a:latin typeface="Now Bold"/>
              </a:rPr>
              <a:t>Respective companie’s logos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309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Now Bold</vt:lpstr>
      <vt:lpstr>DM Sans Italics</vt:lpstr>
      <vt:lpstr>DM Sans</vt:lpstr>
      <vt:lpstr>DM Sans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Space apps challenge 2023</dc:title>
  <dc:creator>Chaitra</dc:creator>
  <cp:lastModifiedBy>Chaitra</cp:lastModifiedBy>
  <cp:revision>3</cp:revision>
  <dcterms:created xsi:type="dcterms:W3CDTF">2006-08-16T00:00:00Z</dcterms:created>
  <dcterms:modified xsi:type="dcterms:W3CDTF">2023-10-08T16:15:58Z</dcterms:modified>
  <dc:identifier>DAFwp9h-vtU</dc:identifier>
</cp:coreProperties>
</file>